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0"/>
  </p:notesMasterIdLst>
  <p:sldIdLst>
    <p:sldId id="278" r:id="rId3"/>
    <p:sldId id="256" r:id="rId4"/>
    <p:sldId id="257" r:id="rId5"/>
    <p:sldId id="265" r:id="rId6"/>
    <p:sldId id="258" r:id="rId7"/>
    <p:sldId id="269" r:id="rId8"/>
    <p:sldId id="270" r:id="rId9"/>
    <p:sldId id="272" r:id="rId10"/>
    <p:sldId id="276" r:id="rId11"/>
    <p:sldId id="263" r:id="rId12"/>
    <p:sldId id="273" r:id="rId13"/>
    <p:sldId id="264" r:id="rId14"/>
    <p:sldId id="266" r:id="rId15"/>
    <p:sldId id="271" r:id="rId16"/>
    <p:sldId id="274" r:id="rId17"/>
    <p:sldId id="275" r:id="rId18"/>
    <p:sldId id="267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Rezervirano mjesto datuma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F0441AD-FF1E-4F40-B1B5-E605DA8893BE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Rezervirano mjesto bilježaka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zervirano mjesto broja slajda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23F1468-4438-4A03-BED0-C012C6E269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hr-H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9479C2-7950-408B-B378-76D97D15C820}" type="slidenum">
              <a:t>1</a:t>
            </a:fld>
            <a:endParaRPr lang="hr-H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1F6E693-6817-4C63-8CFE-EAC0FE08B316}" type="slidenum">
              <a:t>12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2852"/>
            <a:ext cx="8968087" cy="2759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712" y="4243849"/>
            <a:ext cx="3077111" cy="2769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0" y="2590074"/>
            <a:ext cx="8968087" cy="1660330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9111712" y="2590074"/>
            <a:ext cx="3077111" cy="1660330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ctrTitle"/>
          </p:nvPr>
        </p:nvSpPr>
        <p:spPr>
          <a:xfrm>
            <a:off x="680322" y="2733708"/>
            <a:ext cx="8144131" cy="1373072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Subtitle 2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1" cy="1117689"/>
          </a:xfr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6F19F5-A7BB-42EB-A558-786650A663BE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9255346" y="2750341"/>
            <a:ext cx="1171885" cy="1356439"/>
          </a:xfrm>
        </p:spPr>
        <p:txBody>
          <a:bodyPr/>
          <a:lstStyle>
            <a:lvl1pPr>
              <a:defRPr/>
            </a:lvl1pPr>
          </a:lstStyle>
          <a:p>
            <a:pPr lvl="0"/>
            <a:fld id="{B809F629-4D41-44EE-8DA2-4FB27901CAC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5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4711619"/>
            <a:ext cx="9613855" cy="453048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0322" y="609593"/>
            <a:ext cx="9613855" cy="3589577"/>
          </a:xfrm>
          <a:effectLst>
            <a:outerShdw dist="63496" dir="5039953" algn="tl">
              <a:srgbClr val="000000">
                <a:alpha val="41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5169578"/>
            <a:ext cx="9613864" cy="62297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8DBE4C-3E54-4B8D-999B-521ADA7A9C32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11308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DF6B5285-7B91-488C-A35B-350C0ECC08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609593"/>
            <a:ext cx="9613855" cy="359275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4711610"/>
            <a:ext cx="9613855" cy="1090787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7247D2-30E2-4170-85E9-AA4BF46E76EA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11610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6792A2CD-3260-41E4-AB31-0BCDFEC01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2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127857" y="609593"/>
            <a:ext cx="8718877" cy="30360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402287" y="3653375"/>
            <a:ext cx="8156576" cy="54896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4711610"/>
            <a:ext cx="9613855" cy="1090787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9F5CE6-58E4-4A32-9AF3-25947FD71FEF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09928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CB676F48-3DEE-4CB9-A8E2-7915EE03F69F}" type="slidenum">
              <a:t>‹#›</a:t>
            </a:fld>
            <a:endParaRPr lang="en-US"/>
          </a:p>
        </p:txBody>
      </p:sp>
      <p:sp>
        <p:nvSpPr>
          <p:cNvPr id="12" name="TextBox 15"/>
          <p:cNvSpPr txBox="1"/>
          <p:nvPr/>
        </p:nvSpPr>
        <p:spPr>
          <a:xfrm>
            <a:off x="583570" y="748116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all" spc="0" baseline="0">
                <a:solidFill>
                  <a:srgbClr val="FFFFFF"/>
                </a:solidFill>
                <a:uFillTx/>
                <a:latin typeface="Trebuchet MS"/>
              </a:rPr>
              <a:t>“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9662812" y="3033522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7200" b="0" i="0" u="none" strike="noStrike" kern="1200" cap="all" spc="0" baseline="0">
                <a:solidFill>
                  <a:srgbClr val="FFFFFF"/>
                </a:solidFill>
                <a:uFillTx/>
                <a:latin typeface="Trebuchet M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312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8631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9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592961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0"/>
          <p:cNvSpPr/>
          <p:nvPr/>
        </p:nvSpPr>
        <p:spPr>
          <a:xfrm>
            <a:off x="0" y="456798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10585825" y="456798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4711610"/>
            <a:ext cx="9613864" cy="588535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5300145"/>
            <a:ext cx="9613864" cy="50225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6A3E0A-ED2A-4A5A-A2C0-8150F03F1ACB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9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10729450" y="4709928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9775BAF8-393B-4361-9917-B5276B6A84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4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3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5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6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69221" y="753227"/>
            <a:ext cx="9624956" cy="1080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0946" y="2336877"/>
            <a:ext cx="3070033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22" y="3022677"/>
            <a:ext cx="3049697" cy="29135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956023" y="2336877"/>
            <a:ext cx="3063239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945471" y="3022677"/>
            <a:ext cx="3063239" cy="29135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224153" y="2336877"/>
            <a:ext cx="3070024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224153" y="3022677"/>
            <a:ext cx="3070024" cy="29135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71905A-6B1B-4F40-91C1-06D1C00F8F7C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80109-92FE-4AC4-83AB-4D7AC91D1B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70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5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0313" y="4297506"/>
            <a:ext cx="3049706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680313" y="2336877"/>
            <a:ext cx="3049706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80313" y="4873761"/>
            <a:ext cx="3049706" cy="106242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3945471" y="4297506"/>
            <a:ext cx="3063239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3945471" y="2336877"/>
            <a:ext cx="3063239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2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3944118" y="4873761"/>
            <a:ext cx="3067299" cy="106242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230682" y="4297506"/>
            <a:ext cx="3063505" cy="576264"/>
          </a:xfrm>
        </p:spPr>
        <p:txBody>
          <a:bodyPr anchor="b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7230672" y="2336877"/>
            <a:ext cx="3063505" cy="152400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230553" y="4873761"/>
            <a:ext cx="3067565" cy="106242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6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3A03FE-E4DC-42DE-8E99-640D3875ED7C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7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8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D52D27-DB31-438C-84A2-6F74641464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7D68F1-3E90-413F-946C-E84D03B421BA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60569D-AC4A-4506-B0AE-706D61056B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 rot="5400013">
            <a:off x="8116209" y="1869395"/>
            <a:ext cx="5106988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 rot="5400013">
            <a:off x="9868204" y="5372401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129229" y="609593"/>
            <a:ext cx="1073798" cy="435376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5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80322" y="609593"/>
            <a:ext cx="8870000" cy="53265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6807122" y="5936184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9446E0C-412D-4544-A122-89843CBD5C7C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7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680322" y="5936184"/>
            <a:ext cx="6126809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097545" y="5398635"/>
            <a:ext cx="1154146" cy="1090787"/>
          </a:xfrm>
        </p:spPr>
        <p:txBody>
          <a:bodyPr anchor="t" anchorCtr="1"/>
          <a:lstStyle>
            <a:lvl1pPr algn="ctr">
              <a:defRPr/>
            </a:lvl1pPr>
          </a:lstStyle>
          <a:p>
            <a:pPr lvl="0"/>
            <a:fld id="{AF7250B4-FBF9-40AB-9511-E9981764E2A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3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am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7"/>
          <p:cNvSpPr/>
          <p:nvPr/>
        </p:nvSpPr>
        <p:spPr>
          <a:xfrm>
            <a:off x="0" y="4800600"/>
            <a:ext cx="12191996" cy="2057400"/>
          </a:xfrm>
          <a:prstGeom prst="rect">
            <a:avLst/>
          </a:prstGeom>
          <a:solidFill>
            <a:srgbClr val="2E75B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533396" y="5084484"/>
            <a:ext cx="11125203" cy="914400"/>
          </a:xfrm>
        </p:spPr>
        <p:txBody>
          <a:bodyPr anchor="b" anchorCtr="1"/>
          <a:lstStyle>
            <a:lvl1pPr algn="ctr">
              <a:lnSpc>
                <a:spcPct val="80000"/>
              </a:lnSpc>
              <a:defRPr sz="4400" spc="-40"/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4" name="Rezervirano mjesto za sliku 2" descr="Prazno rezervirano mjesto za dodavanje slike. Kliknite rezervirano mjesto i odaberite sliku koju želite dodati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</a:p>
        </p:txBody>
      </p:sp>
      <p:sp>
        <p:nvSpPr>
          <p:cNvPr id="5" name="Rezervirano mjesto za sliku 2" descr="Prazno rezervirano mjesto za dodavanje slike. Kliknite rezervirano mjesto i odaberite sliku koju želite dodati"/>
          <p:cNvSpPr txBox="1">
            <a:spLocks noGrp="1"/>
          </p:cNvSpPr>
          <p:nvPr>
            <p:ph type="pic" idx="4294967295"/>
          </p:nvPr>
        </p:nvSpPr>
        <p:spPr>
          <a:xfrm>
            <a:off x="4084323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</a:p>
        </p:txBody>
      </p:sp>
      <p:sp>
        <p:nvSpPr>
          <p:cNvPr id="6" name="Rezervirano mjesto za sliku 2" descr="Prazno rezervirano mjesto za dodavanje slike. Kliknite rezervirano mjesto i odaberite sliku koju želite dodati"/>
          <p:cNvSpPr txBox="1">
            <a:spLocks noGrp="1"/>
          </p:cNvSpPr>
          <p:nvPr>
            <p:ph type="pic" idx="4294967295"/>
          </p:nvPr>
        </p:nvSpPr>
        <p:spPr>
          <a:xfrm>
            <a:off x="8168636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</a:p>
        </p:txBody>
      </p:sp>
      <p:sp>
        <p:nvSpPr>
          <p:cNvPr id="7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533396" y="6043123"/>
            <a:ext cx="11125203" cy="5715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2000" cap="all" spc="50"/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81169475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7" name="Isosceles Triangle 26"/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1" name="Isosceles Triangle 30"/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2" name="Isosceles Triangle 18"/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D92020-4137-406D-ACB4-7A9E0E58E101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426D8-F0C5-422D-B044-F05904AAD5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5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6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7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6ACD06-D8B1-49F0-BD58-1F448A3290DC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614B50-40FB-4FB7-ACA4-7FB2FC1255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2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24F694-F503-4034-9339-B5F055708165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3B987D-BCBD-465F-8A12-7161864CD4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976D0E-2D0E-4A3D-94DA-F83D1CD9A1C7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24CEB4-19EE-46BE-A276-ED8CE89AEA0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7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F68B3F-430B-44E6-BD24-04A61AA8C15B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7066FC-9664-4783-A6E9-B1CCDB014C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AB7F40-7E8B-457F-9D7A-029E672C8EAF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BC9B25-0003-4A9C-8D18-031C5BD9A8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9DD070-A6A8-47CA-A3E4-D4D5296701D9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38E8D-6A52-4F5E-BEB8-A929F43101F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7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EA6595-447E-4636-B3F2-574D172EB603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4D5200-954A-49ED-AFBE-C544DC5741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CFA0CA-672C-46DF-9BB6-43E272A97B58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910860-C6BC-4EBB-B5BF-1FA7A4D481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B068C0-5BAD-46AE-90CB-B2111486AE57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4C77F4-6E8B-4805-80A9-C5AF663D711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0F6EDB-D06C-439A-B3D7-BFC613B8CC3B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19681-01EC-4981-964C-1E609045757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5998B6-6825-4367-A5ED-E98FE6A72C1F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394BD-598B-4DF2-B286-36E6E368E7E4}" type="slidenum">
              <a:t>‹#›</a:t>
            </a:fld>
            <a:endParaRPr lang="en-US"/>
          </a:p>
        </p:txBody>
      </p:sp>
      <p:sp>
        <p:nvSpPr>
          <p:cNvPr id="8" name="TextBox 19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45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6910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7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4087898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8"/>
          <p:cNvSpPr/>
          <p:nvPr/>
        </p:nvSpPr>
        <p:spPr>
          <a:xfrm>
            <a:off x="0" y="2726265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10585825" y="2726265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2869899"/>
            <a:ext cx="9613864" cy="109078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680322" y="4232172"/>
            <a:ext cx="9613864" cy="1704020"/>
          </a:xfrm>
        </p:spPr>
        <p:txBody>
          <a:bodyPr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17DF36-C4A7-4F8B-B0A2-F767F8FE5C02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9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10729450" y="2869899"/>
            <a:ext cx="1154146" cy="1090787"/>
          </a:xfrm>
        </p:spPr>
        <p:txBody>
          <a:bodyPr/>
          <a:lstStyle>
            <a:lvl1pPr>
              <a:defRPr/>
            </a:lvl1pPr>
          </a:lstStyle>
          <a:p>
            <a:pPr lvl="0"/>
            <a:fld id="{382D9B00-23FA-44EC-97EE-B255274E32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8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281505-F6FD-4907-B35F-82442062ABA2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D1B5B2-CBBD-44B3-A2FC-743A0799D2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1F5AC-C876-4E6F-B7C4-9172D0933577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C3E9BE-1CF6-4F15-8D5C-8553E3B28A32}" type="slidenum">
              <a:t>‹#›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02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C261F-5C14-45E7-BD3D-D4000260CCC6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95A632-07A1-46DA-88AB-9155BCBC34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DF121E-21BA-46A1-9782-D8F0A89011FB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C12073-BF52-4EAF-81EC-60519ED954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9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A58CB4-9FB2-4E92-BD7E-9F8FF801B559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ED3F4F-937A-4233-B652-DA8D869C28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0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am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7"/>
          <p:cNvSpPr/>
          <p:nvPr/>
        </p:nvSpPr>
        <p:spPr>
          <a:xfrm>
            <a:off x="0" y="4800600"/>
            <a:ext cx="12191996" cy="2057400"/>
          </a:xfrm>
          <a:prstGeom prst="rect">
            <a:avLst/>
          </a:prstGeom>
          <a:solidFill>
            <a:srgbClr val="6C911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" name="Naslov 1"/>
          <p:cNvSpPr txBox="1">
            <a:spLocks noGrp="1"/>
          </p:cNvSpPr>
          <p:nvPr>
            <p:ph type="title"/>
          </p:nvPr>
        </p:nvSpPr>
        <p:spPr>
          <a:xfrm>
            <a:off x="533396" y="5084484"/>
            <a:ext cx="11125203" cy="914400"/>
          </a:xfrm>
        </p:spPr>
        <p:txBody>
          <a:bodyPr anchor="b" anchorCtr="1"/>
          <a:lstStyle>
            <a:lvl1pPr algn="ctr">
              <a:lnSpc>
                <a:spcPct val="80000"/>
              </a:lnSpc>
              <a:defRPr sz="4400" spc="-4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4" name="Rezervirano mjesto za sliku 2" descr="Prazno rezervirano mjesto za dodavanje slike. Kliknite rezervirano mjesto i odaberite sliku koju želite dodati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</a:p>
        </p:txBody>
      </p:sp>
      <p:sp>
        <p:nvSpPr>
          <p:cNvPr id="5" name="Rezervirano mjesto za sliku 2" descr="Prazno rezervirano mjesto za dodavanje slike. Kliknite rezervirano mjesto i odaberite sliku koju želite dodati"/>
          <p:cNvSpPr txBox="1">
            <a:spLocks noGrp="1"/>
          </p:cNvSpPr>
          <p:nvPr>
            <p:ph type="pic" idx="4294967295"/>
          </p:nvPr>
        </p:nvSpPr>
        <p:spPr>
          <a:xfrm>
            <a:off x="4084323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</a:p>
        </p:txBody>
      </p:sp>
      <p:sp>
        <p:nvSpPr>
          <p:cNvPr id="6" name="Rezervirano mjesto za sliku 2" descr="Prazno rezervirano mjesto za dodavanje slike. Kliknite rezervirano mjesto i odaberite sliku koju želite dodati"/>
          <p:cNvSpPr txBox="1">
            <a:spLocks noGrp="1"/>
          </p:cNvSpPr>
          <p:nvPr>
            <p:ph type="pic" idx="4294967295"/>
          </p:nvPr>
        </p:nvSpPr>
        <p:spPr>
          <a:xfrm>
            <a:off x="8168636" y="0"/>
            <a:ext cx="4023360" cy="4745736"/>
          </a:xfrm>
        </p:spPr>
        <p:txBody>
          <a:bodyPr tIns="457200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hr-HR"/>
              <a:t>Kliknite ikonu da biste dodali  sliku</a:t>
            </a:r>
          </a:p>
        </p:txBody>
      </p:sp>
      <p:sp>
        <p:nvSpPr>
          <p:cNvPr id="7" name="Podnaslov 2"/>
          <p:cNvSpPr txBox="1">
            <a:spLocks noGrp="1"/>
          </p:cNvSpPr>
          <p:nvPr>
            <p:ph type="subTitle" idx="4294967295"/>
          </p:nvPr>
        </p:nvSpPr>
        <p:spPr>
          <a:xfrm>
            <a:off x="533396" y="6043123"/>
            <a:ext cx="11125203" cy="571500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2000" cap="all" spc="50">
                <a:solidFill>
                  <a:srgbClr val="FFFFFF"/>
                </a:solidFill>
              </a:defRPr>
            </a:lvl1pPr>
          </a:lstStyle>
          <a:p>
            <a:pPr lvl="0"/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551806269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680322" y="2336877"/>
            <a:ext cx="4698360" cy="3599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8" name="Content Placeholder 3"/>
          <p:cNvSpPr txBox="1">
            <a:spLocks noGrp="1"/>
          </p:cNvSpPr>
          <p:nvPr>
            <p:ph idx="2"/>
          </p:nvPr>
        </p:nvSpPr>
        <p:spPr>
          <a:xfrm>
            <a:off x="5594125" y="2336877"/>
            <a:ext cx="4700061" cy="3599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EBB33B-DCC3-4AF3-BFEE-67C66779A36E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88D1A9-CCB0-4812-AD08-A7303D6AF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0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1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906353" y="2336877"/>
            <a:ext cx="4472330" cy="693133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Content Placeholder 3"/>
          <p:cNvSpPr txBox="1">
            <a:spLocks noGrp="1"/>
          </p:cNvSpPr>
          <p:nvPr>
            <p:ph idx="2"/>
          </p:nvPr>
        </p:nvSpPr>
        <p:spPr>
          <a:xfrm>
            <a:off x="680322" y="3030010"/>
            <a:ext cx="4698351" cy="2906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3"/>
          </p:nvPr>
        </p:nvSpPr>
        <p:spPr>
          <a:xfrm>
            <a:off x="5820155" y="2336877"/>
            <a:ext cx="4474031" cy="692072"/>
          </a:xfrm>
        </p:spPr>
        <p:txBody>
          <a:bodyPr anchor="b"/>
          <a:lstStyle>
            <a:lvl1pPr marL="0" indent="0">
              <a:buNone/>
              <a:defRPr b="1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Content Placeholder 5"/>
          <p:cNvSpPr txBox="1">
            <a:spLocks noGrp="1"/>
          </p:cNvSpPr>
          <p:nvPr>
            <p:ph idx="4"/>
          </p:nvPr>
        </p:nvSpPr>
        <p:spPr>
          <a:xfrm>
            <a:off x="5594125" y="3030010"/>
            <a:ext cx="4700061" cy="2906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11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8F624F-35DF-4B7B-973B-06316732D8C9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2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FF1B6-02E6-43A2-A0FF-CB03170500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9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7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87C589-E6D4-4F36-A190-C74C4F91BFE5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8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641C69-F22A-434C-A763-C7EE40D3AD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42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5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48133C-F96E-45BB-B461-EEFA6C38B90E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5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AF0533-A3FA-4612-9C5D-7C6124D985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8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55" cy="1080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Content Placeholder 2"/>
          <p:cNvSpPr txBox="1">
            <a:spLocks noGrp="1"/>
          </p:cNvSpPr>
          <p:nvPr>
            <p:ph idx="1"/>
          </p:nvPr>
        </p:nvSpPr>
        <p:spPr>
          <a:xfrm>
            <a:off x="4685842" y="2336877"/>
            <a:ext cx="5608335" cy="35993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>
            <a:off x="680322" y="2336868"/>
            <a:ext cx="3790078" cy="3599316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C298C6-C972-41F2-A828-BE6C0BEAA50C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30EBDC-B901-4ECA-B42D-9CC8FA83CD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D-ShadowLong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239"/>
            <a:ext cx="10437811" cy="3211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8" descr="HD-ShadowShort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825" y="1971236"/>
            <a:ext cx="1602998" cy="14427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9"/>
          <p:cNvSpPr/>
          <p:nvPr/>
        </p:nvSpPr>
        <p:spPr>
          <a:xfrm>
            <a:off x="0" y="609603"/>
            <a:ext cx="10437811" cy="1368198"/>
          </a:xfrm>
          <a:prstGeom prst="rect">
            <a:avLst/>
          </a:prstGeom>
          <a:solidFill>
            <a:srgbClr val="26262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10585825" y="609603"/>
            <a:ext cx="1602998" cy="1368198"/>
          </a:xfrm>
          <a:prstGeom prst="rect">
            <a:avLst/>
          </a:prstGeom>
          <a:solidFill>
            <a:srgbClr val="F09415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r-H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55" cy="1080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1"/>
          </p:nvPr>
        </p:nvSpPr>
        <p:spPr>
          <a:xfrm>
            <a:off x="4868329" y="2336877"/>
            <a:ext cx="5425848" cy="3599316"/>
          </a:xfrm>
          <a:effectLst>
            <a:outerShdw dist="63496" dir="5039953" algn="tl">
              <a:srgbClr val="000000">
                <a:alpha val="41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2"/>
          </p:nvPr>
        </p:nvSpPr>
        <p:spPr>
          <a:xfrm>
            <a:off x="680322" y="2336877"/>
            <a:ext cx="3876260" cy="3599316"/>
          </a:xfrm>
        </p:spPr>
        <p:txBody>
          <a:bodyPr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8DE05E-195E-41AC-9E53-1D32C934E7CF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0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1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7D9A67-5F0F-475C-B9DE-6353F475C7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8925"/>
            </a:gs>
            <a:gs pos="100000">
              <a:srgbClr val="D54209"/>
            </a:gs>
          </a:gsLst>
          <a:lin ang="25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ashOverlay-FullResolve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1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680322" y="753227"/>
            <a:ext cx="9613864" cy="10809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0322" y="2336877"/>
            <a:ext cx="9613864" cy="35993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550978" y="5936184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defRPr>
            </a:lvl1pPr>
          </a:lstStyle>
          <a:p>
            <a:pPr lvl="0"/>
            <a:fld id="{451BA215-A826-4625-B240-472DE0922429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80322" y="5936184"/>
            <a:ext cx="687066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729450" y="753227"/>
            <a:ext cx="1154146" cy="1090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Trebuchet MS"/>
              </a:defRPr>
            </a:lvl1pPr>
          </a:lstStyle>
          <a:p>
            <a:pPr lvl="0"/>
            <a:fld id="{8AACC363-789B-4E03-9A13-FD03789D1ED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hr-HR" sz="3600" b="0" i="0" u="none" strike="noStrike" kern="1200" cap="none" spc="0" baseline="0">
          <a:solidFill>
            <a:srgbClr val="FFFFFF"/>
          </a:solidFill>
          <a:uFillTx/>
          <a:latin typeface="Trebuchet MS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hr-HR" sz="2400" b="0" i="0" u="none" strike="noStrike" kern="1200" cap="none" spc="0" baseline="0">
          <a:solidFill>
            <a:srgbClr val="FFFFFF"/>
          </a:solidFill>
          <a:uFillTx/>
          <a:latin typeface="Trebuchet M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2000" b="0" i="0" u="none" strike="noStrike" kern="1200" cap="none" spc="0" baseline="0">
          <a:solidFill>
            <a:srgbClr val="FFFFFF"/>
          </a:solidFill>
          <a:uFillTx/>
          <a:latin typeface="Trebuchet M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800" b="0" i="0" u="none" strike="noStrike" kern="1200" cap="none" spc="0" baseline="0">
          <a:solidFill>
            <a:srgbClr val="FFFFFF"/>
          </a:solidFill>
          <a:uFillTx/>
          <a:latin typeface="Trebuchet M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rebuchet M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hr-HR" sz="1600" b="0" i="0" u="none" strike="noStrike" kern="1200" cap="none" spc="0" baseline="0">
          <a:solidFill>
            <a:srgbClr val="FFFFFF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hr-HR"/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Uredite stil naslova matrice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C91325BC-B5C6-45D4-A502-ACB83CAA1885}" type="datetime1">
              <a:rPr lang="en-US"/>
              <a:pPr lvl="0"/>
              <a:t>5/20/2019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6AA00A9A-EF15-4956-8B85-78B50DC2177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hr-HR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hr-HR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hr-HR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hr-HR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hr-HR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hr-HR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546847" y="5205505"/>
            <a:ext cx="11004173" cy="143734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hr-HR" sz="5400" b="1" spc="600">
                <a:effectLst>
                  <a:outerShdw dist="38096" dir="2700000">
                    <a:srgbClr val="000000"/>
                  </a:outerShdw>
                </a:effectLst>
                <a:latin typeface="Lucida Handwriting" pitchFamily="66"/>
              </a:rPr>
              <a:t>OSNOVNA ŠKOLA </a:t>
            </a:r>
            <a:br>
              <a:rPr lang="hr-HR" sz="5400" b="1" spc="600">
                <a:effectLst>
                  <a:outerShdw dist="38096" dir="2700000">
                    <a:srgbClr val="000000"/>
                  </a:outerShdw>
                </a:effectLst>
                <a:latin typeface="Lucida Handwriting" pitchFamily="66"/>
              </a:rPr>
            </a:br>
            <a:r>
              <a:rPr lang="hr-HR" sz="5400" b="1" spc="600">
                <a:effectLst>
                  <a:outerShdw dist="38096" dir="2700000">
                    <a:srgbClr val="000000"/>
                  </a:outerShdw>
                </a:effectLst>
                <a:latin typeface="Lucida Handwriting" pitchFamily="66"/>
              </a:rPr>
              <a:t>MATE LOVRAKA</a:t>
            </a:r>
          </a:p>
        </p:txBody>
      </p:sp>
      <p:pic>
        <p:nvPicPr>
          <p:cNvPr id="3" name="Rezervirano mjesto slik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4922" r="4922"/>
          <a:stretch>
            <a:fillRect/>
          </a:stretch>
        </p:blipFill>
        <p:spPr>
          <a:xfrm>
            <a:off x="0" y="0"/>
            <a:ext cx="4023360" cy="4745736"/>
          </a:xfrm>
        </p:spPr>
      </p:pic>
      <p:pic>
        <p:nvPicPr>
          <p:cNvPr id="4" name="Rezervirano mjesto slike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18208" r="18208"/>
          <a:stretch>
            <a:fillRect/>
          </a:stretch>
        </p:blipFill>
        <p:spPr>
          <a:xfrm>
            <a:off x="0" y="0"/>
            <a:ext cx="4023360" cy="4745736"/>
          </a:xfrm>
        </p:spPr>
      </p:pic>
      <p:pic>
        <p:nvPicPr>
          <p:cNvPr id="5" name="Rezervirano mjesto slike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5"/>
          <a:srcRect l="21741" r="21741"/>
          <a:stretch>
            <a:fillRect/>
          </a:stretch>
        </p:blipFill>
        <p:spPr>
          <a:xfrm>
            <a:off x="8364071" y="-13441"/>
            <a:ext cx="3827925" cy="4745736"/>
          </a:xfrm>
        </p:spPr>
      </p:pic>
      <p:pic>
        <p:nvPicPr>
          <p:cNvPr id="6" name="Rezervirano mjesto slik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2" r="4922"/>
          <a:stretch>
            <a:fillRect/>
          </a:stretch>
        </p:blipFill>
        <p:spPr>
          <a:xfrm>
            <a:off x="4182035" y="0"/>
            <a:ext cx="4023360" cy="47457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-949695" y="700220"/>
            <a:ext cx="9613864" cy="1080939"/>
          </a:xfrm>
        </p:spPr>
        <p:txBody>
          <a:bodyPr/>
          <a:lstStyle/>
          <a:p>
            <a:pPr lvl="0"/>
            <a:r>
              <a:rPr lang="hr-HR"/>
              <a:t>         </a:t>
            </a:r>
            <a:r>
              <a:rPr lang="hr-HR" sz="6000"/>
              <a:t>Mato Lovrak</a:t>
            </a:r>
            <a:endParaRPr lang="en-US" sz="6000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297125" y="2041434"/>
            <a:ext cx="10515600" cy="4667253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hr-HR" sz="3000"/>
              <a:t>Datum rođenja: 8. ožujak 1899.</a:t>
            </a:r>
          </a:p>
          <a:p>
            <a:pPr lvl="0">
              <a:lnSpc>
                <a:spcPct val="70000"/>
              </a:lnSpc>
            </a:pPr>
            <a:r>
              <a:rPr lang="hr-HR" sz="3000"/>
              <a:t>Mjesto rođenja: Veliki Grđevac</a:t>
            </a:r>
          </a:p>
          <a:p>
            <a:pPr lvl="0">
              <a:lnSpc>
                <a:spcPct val="70000"/>
              </a:lnSpc>
            </a:pPr>
            <a:r>
              <a:rPr lang="hr-HR" sz="3000"/>
              <a:t>Preminuo: 14. ožujka 1974. u Zagrebu</a:t>
            </a:r>
          </a:p>
          <a:p>
            <a:pPr lvl="0">
              <a:lnSpc>
                <a:spcPct val="70000"/>
              </a:lnSpc>
            </a:pPr>
            <a:endParaRPr lang="hr-HR" sz="3000"/>
          </a:p>
          <a:p>
            <a:pPr marL="0" lvl="0" indent="0">
              <a:lnSpc>
                <a:spcPct val="70000"/>
              </a:lnSpc>
              <a:buNone/>
            </a:pPr>
            <a:endParaRPr lang="hr-HR" sz="3000" b="1"/>
          </a:p>
          <a:p>
            <a:pPr lvl="0">
              <a:lnSpc>
                <a:spcPct val="70000"/>
              </a:lnSpc>
            </a:pPr>
            <a:r>
              <a:rPr lang="hr-HR" sz="3000" b="1"/>
              <a:t>1920. godine - Započeo je raditi u školi u Kutini, ali je u isto vrijeme pisao razna književna djela. Neka od poznatijih su „Družba Pere Kvržice”, „Vlak u snijegu” i „Anka”.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385365" y="241429"/>
            <a:ext cx="2520013" cy="360001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Mato Lovrak sa svojim učenicima</a:t>
            </a:r>
          </a:p>
        </p:txBody>
      </p:sp>
      <p:pic>
        <p:nvPicPr>
          <p:cNvPr id="3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370" y="2018748"/>
            <a:ext cx="7023204" cy="467272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202100" y="669926"/>
            <a:ext cx="4125690" cy="881783"/>
          </a:xfrm>
        </p:spPr>
        <p:txBody>
          <a:bodyPr/>
          <a:lstStyle/>
          <a:p>
            <a:pPr lvl="0"/>
            <a:r>
              <a:rPr lang="hr-HR"/>
              <a:t>Pismo M. Lovraka</a:t>
            </a:r>
          </a:p>
        </p:txBody>
      </p:sp>
      <p:pic>
        <p:nvPicPr>
          <p:cNvPr id="3" name="Rezervirano mjesto sadržaja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20109" y="0"/>
            <a:ext cx="6157496" cy="67977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6000"/>
              <a:t>Škola danas</a:t>
            </a:r>
            <a:endParaRPr lang="en-US" sz="6000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413903" y="2173364"/>
            <a:ext cx="10146703" cy="4505733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hr-HR" sz="3000"/>
          </a:p>
          <a:p>
            <a:pPr lvl="0">
              <a:lnSpc>
                <a:spcPct val="70000"/>
              </a:lnSpc>
            </a:pPr>
            <a:r>
              <a:rPr lang="hr-HR" sz="3000"/>
              <a:t>Škola danas prolazi kroz postupke digitalizacije</a:t>
            </a:r>
          </a:p>
          <a:p>
            <a:pPr marL="0" lvl="0" indent="0">
              <a:lnSpc>
                <a:spcPct val="70000"/>
              </a:lnSpc>
              <a:buNone/>
            </a:pPr>
            <a:endParaRPr lang="hr-HR" sz="3000"/>
          </a:p>
          <a:p>
            <a:pPr lvl="0">
              <a:lnSpc>
                <a:spcPct val="70000"/>
              </a:lnSpc>
            </a:pPr>
            <a:r>
              <a:rPr lang="hr-HR" sz="3000"/>
              <a:t>Koristi se E-dnevnik i odabrane učionice imaju pametne ploče</a:t>
            </a:r>
          </a:p>
          <a:p>
            <a:pPr lvl="0">
              <a:lnSpc>
                <a:spcPct val="70000"/>
              </a:lnSpc>
            </a:pPr>
            <a:endParaRPr lang="hr-HR" sz="3000"/>
          </a:p>
          <a:p>
            <a:pPr lvl="0">
              <a:lnSpc>
                <a:spcPct val="70000"/>
              </a:lnSpc>
            </a:pPr>
            <a:r>
              <a:rPr lang="hr-HR" sz="3000"/>
              <a:t>Mnogi učenici ostvaruju odlične uspjehe na natjecanjima </a:t>
            </a:r>
          </a:p>
          <a:p>
            <a:pPr lvl="0">
              <a:lnSpc>
                <a:spcPct val="70000"/>
              </a:lnSpc>
            </a:pPr>
            <a:endParaRPr lang="hr-HR" sz="3000"/>
          </a:p>
          <a:p>
            <a:pPr lvl="0">
              <a:lnSpc>
                <a:spcPct val="70000"/>
              </a:lnSpc>
            </a:pPr>
            <a:r>
              <a:rPr lang="hr-HR" sz="3000"/>
              <a:t>Nedavno obnovljene obje školske zgrade</a:t>
            </a:r>
          </a:p>
          <a:p>
            <a:pPr marL="0" lvl="0" indent="0">
              <a:lnSpc>
                <a:spcPct val="70000"/>
              </a:lnSpc>
              <a:buNone/>
            </a:pPr>
            <a:endParaRPr lang="hr-HR" sz="3000"/>
          </a:p>
          <a:p>
            <a:pPr lvl="0">
              <a:lnSpc>
                <a:spcPct val="70000"/>
              </a:lnSpc>
            </a:pPr>
            <a:endParaRPr 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6000"/>
              <a:t>ŠKOLA DANAS</a:t>
            </a:r>
          </a:p>
        </p:txBody>
      </p:sp>
      <p:pic>
        <p:nvPicPr>
          <p:cNvPr id="3" name="Rezervirano mjesto sadržaja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0903" y="1834167"/>
            <a:ext cx="8812694" cy="489689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Boravak</a:t>
            </a:r>
          </a:p>
        </p:txBody>
      </p:sp>
      <p:pic>
        <p:nvPicPr>
          <p:cNvPr id="3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270" y="2164521"/>
            <a:ext cx="7813877" cy="43953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Školska kuhinja</a:t>
            </a:r>
          </a:p>
        </p:txBody>
      </p:sp>
      <p:pic>
        <p:nvPicPr>
          <p:cNvPr id="3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535" y="1940493"/>
            <a:ext cx="8272988" cy="465355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373267" y="2170182"/>
            <a:ext cx="8041864" cy="1600328"/>
          </a:xfrm>
        </p:spPr>
        <p:txBody>
          <a:bodyPr/>
          <a:lstStyle/>
          <a:p>
            <a:pPr lvl="0" algn="l"/>
            <a:r>
              <a:rPr lang="hr-HR" sz="5600"/>
              <a:t>Hvala na pozornosti!</a:t>
            </a:r>
            <a:endParaRPr lang="en-US" sz="5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1444486" y="2463960"/>
            <a:ext cx="6007223" cy="1600328"/>
          </a:xfrm>
        </p:spPr>
        <p:txBody>
          <a:bodyPr>
            <a:normAutofit/>
          </a:bodyPr>
          <a:lstStyle/>
          <a:p>
            <a:pPr lvl="0"/>
            <a:r>
              <a:rPr lang="hr-HR" sz="5000"/>
              <a:t>Osnovna škola Mate Lovraka</a:t>
            </a:r>
            <a:endParaRPr lang="en-US" sz="5000"/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hr-HR" sz="3800"/>
              <a:t>Kratka povijest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-923196" y="686970"/>
            <a:ext cx="9613864" cy="1080939"/>
          </a:xfrm>
        </p:spPr>
        <p:txBody>
          <a:bodyPr anchorCtr="1"/>
          <a:lstStyle/>
          <a:p>
            <a:pPr lvl="0" algn="ctr"/>
            <a:r>
              <a:rPr lang="hr-HR" sz="6000"/>
              <a:t>OSNUTAK ŠKOLE</a:t>
            </a:r>
            <a:endParaRPr lang="en-US" sz="6000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10972800" cy="4895606"/>
          </a:xfrm>
        </p:spPr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hr-HR"/>
          </a:p>
          <a:p>
            <a:pPr lvl="0">
              <a:lnSpc>
                <a:spcPct val="80000"/>
              </a:lnSpc>
            </a:pPr>
            <a:r>
              <a:rPr lang="hr-HR" sz="3200"/>
              <a:t>Povijesni izvori o početcima naše škole su </a:t>
            </a:r>
            <a:r>
              <a:rPr lang="hr-HR" sz="3200" b="1"/>
              <a:t>oskudni</a:t>
            </a:r>
            <a:r>
              <a:rPr lang="hr-HR" sz="3200"/>
              <a:t>: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 sz="3200"/>
          </a:p>
          <a:p>
            <a:pPr lvl="0">
              <a:lnSpc>
                <a:spcPct val="80000"/>
              </a:lnSpc>
              <a:buFont typeface="Wingdings" pitchFamily="2"/>
              <a:buChar char="à"/>
            </a:pPr>
            <a:r>
              <a:rPr lang="hr-HR" sz="3200"/>
              <a:t> prvi podatci u spomenici se pojavljuju tek 1875. godine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 sz="3200"/>
          </a:p>
          <a:p>
            <a:pPr lvl="0">
              <a:lnSpc>
                <a:spcPct val="80000"/>
              </a:lnSpc>
              <a:buFont typeface="Wingdings" pitchFamily="2"/>
              <a:buChar char="à"/>
            </a:pPr>
            <a:r>
              <a:rPr lang="hr-HR" sz="3200"/>
              <a:t> za razdoblje od 1790.-1875.  informacije o školi su prenošene usmeno od najstarijih žitelja</a:t>
            </a:r>
          </a:p>
          <a:p>
            <a:pPr lvl="0">
              <a:lnSpc>
                <a:spcPct val="80000"/>
              </a:lnSpc>
              <a:buFont typeface="Wingdings" pitchFamily="2"/>
              <a:buChar char="à"/>
            </a:pPr>
            <a:endParaRPr lang="hr-HR" sz="3200"/>
          </a:p>
          <a:p>
            <a:pPr lvl="0">
              <a:lnSpc>
                <a:spcPct val="80000"/>
              </a:lnSpc>
            </a:pPr>
            <a:r>
              <a:rPr lang="hr-HR" sz="3200"/>
              <a:t>Škola je osnovana </a:t>
            </a:r>
            <a:r>
              <a:rPr lang="hr-HR" sz="3200" b="1"/>
              <a:t>1789. godine </a:t>
            </a:r>
            <a:r>
              <a:rPr lang="hr-HR" sz="3200"/>
              <a:t>nastojanjima župnika i kanonika </a:t>
            </a:r>
            <a:r>
              <a:rPr lang="hr-HR" sz="3200" b="1"/>
              <a:t>Antuna Pozojevića</a:t>
            </a:r>
          </a:p>
          <a:p>
            <a:pPr marL="0" lvl="0" indent="0">
              <a:lnSpc>
                <a:spcPct val="80000"/>
              </a:lnSpc>
              <a:buNone/>
            </a:pPr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6000"/>
              <a:t>ISTOČNA ZGRADA</a:t>
            </a:r>
          </a:p>
        </p:txBody>
      </p:sp>
      <p:pic>
        <p:nvPicPr>
          <p:cNvPr id="3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570" y="2260104"/>
            <a:ext cx="4148861" cy="3512704"/>
          </a:xfrm>
        </p:spPr>
      </p:pic>
      <p:sp>
        <p:nvSpPr>
          <p:cNvPr id="4" name="Content Placeholder 5"/>
          <p:cNvSpPr txBox="1">
            <a:spLocks noGrp="1"/>
          </p:cNvSpPr>
          <p:nvPr>
            <p:ph idx="2"/>
          </p:nvPr>
        </p:nvSpPr>
        <p:spPr>
          <a:xfrm>
            <a:off x="5122907" y="2050770"/>
            <a:ext cx="6618518" cy="4525959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hr-HR" sz="3200"/>
              <a:t>Najstarija zgrada 1790. je bila zidana i prizemnica </a:t>
            </a:r>
          </a:p>
          <a:p>
            <a:pPr lvl="0">
              <a:lnSpc>
                <a:spcPct val="80000"/>
              </a:lnSpc>
            </a:pPr>
            <a:endParaRPr lang="hr-HR" sz="3200"/>
          </a:p>
          <a:p>
            <a:pPr lvl="0">
              <a:lnSpc>
                <a:spcPct val="80000"/>
              </a:lnSpc>
            </a:pPr>
            <a:r>
              <a:rPr lang="hr-HR" sz="3200"/>
              <a:t>Zbog nemara je bila u lošem stanju</a:t>
            </a:r>
          </a:p>
          <a:p>
            <a:pPr lvl="0">
              <a:lnSpc>
                <a:spcPct val="80000"/>
              </a:lnSpc>
            </a:pPr>
            <a:endParaRPr lang="hr-HR" sz="3200"/>
          </a:p>
          <a:p>
            <a:pPr lvl="0">
              <a:lnSpc>
                <a:spcPct val="80000"/>
              </a:lnSpc>
            </a:pPr>
            <a:r>
              <a:rPr lang="hr-HR" sz="3200"/>
              <a:t>U drugoj polovici 19.st. počinje izgradnja još jedne školske zgrade</a:t>
            </a:r>
          </a:p>
          <a:p>
            <a:pPr lvl="0">
              <a:lnSpc>
                <a:spcPct val="80000"/>
              </a:lnSpc>
            </a:pPr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216493" y="686970"/>
            <a:ext cx="9613864" cy="1080939"/>
          </a:xfrm>
        </p:spPr>
        <p:txBody>
          <a:bodyPr anchorCtr="1"/>
          <a:lstStyle/>
          <a:p>
            <a:pPr lvl="0" algn="ctr"/>
            <a:r>
              <a:rPr lang="hr-HR" sz="6000"/>
              <a:t>POUČAVANJE I USTROJSTVO</a:t>
            </a:r>
            <a:endParaRPr lang="en-US" sz="6000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>
          <a:xfrm>
            <a:off x="518556" y="1767910"/>
            <a:ext cx="11154893" cy="5161294"/>
          </a:xfrm>
        </p:spPr>
        <p:txBody>
          <a:bodyPr/>
          <a:lstStyle/>
          <a:p>
            <a:pPr marL="0" lvl="0" indent="0">
              <a:lnSpc>
                <a:spcPct val="50000"/>
              </a:lnSpc>
              <a:buNone/>
            </a:pPr>
            <a:endParaRPr lang="hr-HR" sz="2200"/>
          </a:p>
          <a:p>
            <a:pPr lvl="0">
              <a:lnSpc>
                <a:spcPct val="50000"/>
              </a:lnSpc>
            </a:pPr>
            <a:endParaRPr lang="hr-HR" sz="2800"/>
          </a:p>
          <a:p>
            <a:pPr lvl="0">
              <a:lnSpc>
                <a:spcPct val="50000"/>
              </a:lnSpc>
            </a:pPr>
            <a:r>
              <a:rPr lang="hr-HR" sz="2800"/>
              <a:t>Pučka škola je bila trorazedna, a predavali su se predmeti:</a:t>
            </a:r>
          </a:p>
          <a:p>
            <a:pPr marL="457200" lvl="0" indent="-457200">
              <a:lnSpc>
                <a:spcPct val="50000"/>
              </a:lnSpc>
              <a:buFont typeface="Calibri Light"/>
              <a:buAutoNum type="arabicPeriod"/>
            </a:pPr>
            <a:r>
              <a:rPr lang="hr-HR" sz="2800"/>
              <a:t>Pisanje</a:t>
            </a:r>
          </a:p>
          <a:p>
            <a:pPr marL="457200" lvl="0" indent="-457200">
              <a:lnSpc>
                <a:spcPct val="50000"/>
              </a:lnSpc>
              <a:buFont typeface="Calibri Light"/>
              <a:buAutoNum type="arabicPeriod"/>
            </a:pPr>
            <a:r>
              <a:rPr lang="hr-HR" sz="2800"/>
              <a:t>Čitanje</a:t>
            </a:r>
          </a:p>
          <a:p>
            <a:pPr marL="457200" lvl="0" indent="-457200">
              <a:lnSpc>
                <a:spcPct val="50000"/>
              </a:lnSpc>
              <a:buFont typeface="Calibri Light"/>
              <a:buAutoNum type="arabicPeriod"/>
            </a:pPr>
            <a:r>
              <a:rPr lang="hr-HR" sz="2800"/>
              <a:t>Računanje</a:t>
            </a:r>
          </a:p>
          <a:p>
            <a:pPr marL="457200" lvl="0" indent="-457200">
              <a:lnSpc>
                <a:spcPct val="50000"/>
              </a:lnSpc>
              <a:buFont typeface="Calibri Light"/>
              <a:buAutoNum type="arabicPeriod"/>
            </a:pPr>
            <a:r>
              <a:rPr lang="hr-HR" sz="2800"/>
              <a:t>Vjeronauk</a:t>
            </a:r>
          </a:p>
          <a:p>
            <a:pPr marL="457200" lvl="0" indent="-457200">
              <a:lnSpc>
                <a:spcPct val="50000"/>
              </a:lnSpc>
              <a:buFont typeface="Calibri Light"/>
              <a:buAutoNum type="arabicPeriod"/>
            </a:pPr>
            <a:r>
              <a:rPr lang="hr-HR" sz="2800"/>
              <a:t>Osnove gospodarstva</a:t>
            </a:r>
          </a:p>
          <a:p>
            <a:pPr marL="0" lvl="0" indent="0">
              <a:lnSpc>
                <a:spcPct val="50000"/>
              </a:lnSpc>
              <a:buNone/>
            </a:pPr>
            <a:endParaRPr lang="hr-HR" sz="2800"/>
          </a:p>
          <a:p>
            <a:pPr lvl="0">
              <a:lnSpc>
                <a:spcPct val="50000"/>
              </a:lnSpc>
            </a:pPr>
            <a:r>
              <a:rPr lang="hr-HR" sz="2800"/>
              <a:t>Do 1875. mogli su je polaziti DJEČACI, a nakon 1875. i DJEVOJČICE</a:t>
            </a:r>
          </a:p>
          <a:p>
            <a:pPr marL="0" lvl="0" indent="0">
              <a:lnSpc>
                <a:spcPct val="50000"/>
              </a:lnSpc>
              <a:buNone/>
            </a:pPr>
            <a:endParaRPr lang="hr-HR" sz="2800"/>
          </a:p>
          <a:p>
            <a:pPr lvl="0">
              <a:lnSpc>
                <a:spcPct val="50000"/>
              </a:lnSpc>
            </a:pPr>
            <a:r>
              <a:rPr lang="hr-HR" sz="2800"/>
              <a:t>U školu su išli učenici iz Kutine i okolnih mjesta</a:t>
            </a:r>
          </a:p>
          <a:p>
            <a:pPr lvl="0">
              <a:lnSpc>
                <a:spcPct val="50000"/>
              </a:lnSpc>
            </a:pPr>
            <a:endParaRPr lang="hr-HR" sz="2800"/>
          </a:p>
          <a:p>
            <a:pPr lvl="0">
              <a:lnSpc>
                <a:spcPct val="50000"/>
              </a:lnSpc>
            </a:pPr>
            <a:r>
              <a:rPr lang="hr-HR" sz="2800"/>
              <a:t>Broj učenika stalno raste (1884./85. u školi je 159 učenika)</a:t>
            </a:r>
          </a:p>
          <a:p>
            <a:pPr marL="0" lvl="0" indent="0">
              <a:lnSpc>
                <a:spcPct val="50000"/>
              </a:lnSpc>
              <a:buNone/>
            </a:pPr>
            <a:endParaRPr lang="hr-HR" sz="2200"/>
          </a:p>
          <a:p>
            <a:pPr lvl="0">
              <a:lnSpc>
                <a:spcPct val="50000"/>
              </a:lnSpc>
            </a:pPr>
            <a:endParaRPr lang="hr-HR" sz="2200"/>
          </a:p>
          <a:p>
            <a:pPr marL="0" lvl="0" indent="0">
              <a:lnSpc>
                <a:spcPct val="50000"/>
              </a:lnSpc>
              <a:buNone/>
            </a:pPr>
            <a:endParaRPr lang="hr-HR" sz="2200"/>
          </a:p>
          <a:p>
            <a:pPr marL="0" lvl="0" indent="0">
              <a:lnSpc>
                <a:spcPct val="50000"/>
              </a:lnSpc>
              <a:buNone/>
            </a:pPr>
            <a:endParaRPr lang="hr-HR" sz="2200"/>
          </a:p>
          <a:p>
            <a:pPr lvl="0">
              <a:lnSpc>
                <a:spcPct val="50000"/>
              </a:lnSpc>
            </a:pPr>
            <a:endParaRPr lang="hr-HR" sz="2200"/>
          </a:p>
          <a:p>
            <a:pPr marL="0" lvl="0" indent="0">
              <a:lnSpc>
                <a:spcPct val="50000"/>
              </a:lnSpc>
              <a:buNone/>
            </a:pPr>
            <a:endParaRPr lang="hr-HR" sz="2200"/>
          </a:p>
          <a:p>
            <a:pPr marL="0" lvl="0" indent="0">
              <a:lnSpc>
                <a:spcPct val="50000"/>
              </a:lnSpc>
              <a:buNone/>
            </a:pPr>
            <a:endParaRPr 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sz="6000"/>
              <a:t>ZAPADNA ZGRADA</a:t>
            </a:r>
            <a:endParaRPr lang="hr-HR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hr-HR" sz="2700"/>
              <a:t>Pripreme za gradnju počele još 1867. godine</a:t>
            </a:r>
          </a:p>
          <a:p>
            <a:pPr lvl="0">
              <a:lnSpc>
                <a:spcPct val="80000"/>
              </a:lnSpc>
            </a:pPr>
            <a:endParaRPr lang="hr-HR" sz="2700"/>
          </a:p>
          <a:p>
            <a:pPr lvl="0">
              <a:lnSpc>
                <a:spcPct val="80000"/>
              </a:lnSpc>
              <a:spcBef>
                <a:spcPts val="500"/>
              </a:spcBef>
            </a:pPr>
            <a:r>
              <a:rPr lang="hr-HR" sz="2700"/>
              <a:t>24. lipnja 1879. potpisan je ugovor s Franjom Goldron iz Ivanića za izgradnju nove zgrade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hr-HR" sz="2700"/>
          </a:p>
          <a:p>
            <a:pPr lvl="0">
              <a:lnSpc>
                <a:spcPct val="80000"/>
              </a:lnSpc>
            </a:pPr>
            <a:r>
              <a:rPr lang="hr-HR" sz="2700"/>
              <a:t>Kamen temeljac je postavljen 17. srpnja 1879. </a:t>
            </a:r>
          </a:p>
          <a:p>
            <a:pPr lvl="0">
              <a:lnSpc>
                <a:spcPct val="80000"/>
              </a:lnSpc>
            </a:pPr>
            <a:endParaRPr lang="hr-HR" sz="2700"/>
          </a:p>
          <a:p>
            <a:pPr lvl="0">
              <a:lnSpc>
                <a:spcPct val="80000"/>
              </a:lnSpc>
            </a:pPr>
            <a:r>
              <a:rPr lang="hr-HR" sz="2700"/>
              <a:t>Radovi su tekli glatko te se zgrada dovršila 15. srpnja 1880.</a:t>
            </a:r>
          </a:p>
          <a:p>
            <a:pPr lvl="0">
              <a:lnSpc>
                <a:spcPct val="80000"/>
              </a:lnSpc>
              <a:spcBef>
                <a:spcPts val="500"/>
              </a:spcBef>
            </a:pPr>
            <a:endParaRPr lang="hr-HR" sz="2700"/>
          </a:p>
          <a:p>
            <a:pPr lvl="0">
              <a:lnSpc>
                <a:spcPct val="80000"/>
              </a:lnSpc>
            </a:pPr>
            <a:endParaRPr lang="hr-HR" sz="2700"/>
          </a:p>
          <a:p>
            <a:pPr lvl="0">
              <a:lnSpc>
                <a:spcPct val="80000"/>
              </a:lnSpc>
            </a:pPr>
            <a:endParaRPr lang="hr-HR" sz="2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6735" y="647212"/>
            <a:ext cx="9613864" cy="1080939"/>
          </a:xfrm>
        </p:spPr>
        <p:txBody>
          <a:bodyPr/>
          <a:lstStyle/>
          <a:p>
            <a:pPr lvl="0"/>
            <a:r>
              <a:rPr lang="hr-HR" sz="5400"/>
              <a:t>PRVA POLOVICA 20. STOLJEĆA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0579" y="2037776"/>
            <a:ext cx="11290846" cy="5257800"/>
          </a:xfrm>
        </p:spPr>
        <p:txBody>
          <a:bodyPr/>
          <a:lstStyle/>
          <a:p>
            <a:pPr lvl="0"/>
            <a:r>
              <a:rPr lang="hr-HR" sz="3200"/>
              <a:t>Razvoju škole pomažu i mještani - gospođa Ivka Kućak je školskoj knjižnici donirala 200 knjiga</a:t>
            </a:r>
          </a:p>
          <a:p>
            <a:pPr lvl="0"/>
            <a:endParaRPr lang="hr-HR" sz="3200"/>
          </a:p>
          <a:p>
            <a:pPr lvl="0"/>
            <a:r>
              <a:rPr lang="hr-HR" sz="3200"/>
              <a:t>1917. škola postaje sedmorazredna, a 1921. postaje osmorazredna</a:t>
            </a:r>
          </a:p>
          <a:p>
            <a:pPr lvl="0"/>
            <a:endParaRPr lang="hr-HR" sz="3200"/>
          </a:p>
          <a:p>
            <a:pPr lvl="0"/>
            <a:r>
              <a:rPr lang="hr-HR" sz="3200"/>
              <a:t>1921. došlo je do odluke da se izgradi nova zgrada za visoku pučku školu</a:t>
            </a:r>
          </a:p>
          <a:p>
            <a:pPr lvl="0"/>
            <a:endParaRPr lang="hr-HR" sz="3200"/>
          </a:p>
          <a:p>
            <a:pPr lvl="0"/>
            <a:endParaRPr lang="hr-HR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6"/>
          <p:cNvSpPr txBox="1">
            <a:spLocks noGrp="1"/>
          </p:cNvSpPr>
          <p:nvPr>
            <p:ph type="body" idx="4294967295"/>
          </p:nvPr>
        </p:nvSpPr>
        <p:spPr>
          <a:xfrm>
            <a:off x="299612" y="5339172"/>
            <a:ext cx="9613864" cy="502252"/>
          </a:xfrm>
        </p:spPr>
        <p:txBody>
          <a:bodyPr>
            <a:noAutofit/>
          </a:bodyPr>
          <a:lstStyle/>
          <a:p>
            <a:pPr lvl="0"/>
            <a:r>
              <a:rPr lang="hr-HR" sz="3200"/>
              <a:t>Škola 1930.-ih godina</a:t>
            </a:r>
          </a:p>
        </p:txBody>
      </p:sp>
      <p:pic>
        <p:nvPicPr>
          <p:cNvPr id="3" name="Rezervirano mjesto sadržaja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5106549" y="181828"/>
            <a:ext cx="6824871" cy="511831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0" y="621435"/>
            <a:ext cx="10741978" cy="1411550"/>
          </a:xfrm>
        </p:spPr>
        <p:txBody>
          <a:bodyPr>
            <a:noAutofit/>
          </a:bodyPr>
          <a:lstStyle/>
          <a:p>
            <a:pPr lvl="0"/>
            <a:r>
              <a:rPr lang="hr-HR" sz="5300"/>
              <a:t>NAKON DRUGOG SVIJETSKOG RATA</a:t>
            </a:r>
            <a:endParaRPr lang="en-US" sz="5300"/>
          </a:p>
        </p:txBody>
      </p:sp>
      <p:sp>
        <p:nvSpPr>
          <p:cNvPr id="3" name="Rezervirano mjesto sadržaja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en-US" sz="3200"/>
              <a:t>Škola se neko vrijeme zvala 25. maj</a:t>
            </a:r>
          </a:p>
          <a:p>
            <a:pPr lvl="0">
              <a:lnSpc>
                <a:spcPct val="80000"/>
              </a:lnSpc>
            </a:pPr>
            <a:endParaRPr lang="hr-HR" sz="3200"/>
          </a:p>
          <a:p>
            <a:pPr lvl="0">
              <a:lnSpc>
                <a:spcPct val="80000"/>
              </a:lnSpc>
            </a:pPr>
            <a:r>
              <a:rPr lang="en-US" sz="3200"/>
              <a:t>Broj učenika se iz godine u godinu povećavao – osobito nakon Drugog svjetskog rata</a:t>
            </a:r>
            <a:endParaRPr lang="hr-HR" sz="3200"/>
          </a:p>
          <a:p>
            <a:pPr lvl="0">
              <a:lnSpc>
                <a:spcPct val="80000"/>
              </a:lnSpc>
            </a:pPr>
            <a:endParaRPr lang="hr-HR" sz="3200"/>
          </a:p>
          <a:p>
            <a:pPr lvl="0">
              <a:lnSpc>
                <a:spcPct val="80000"/>
              </a:lnSpc>
            </a:pPr>
            <a:r>
              <a:rPr lang="hr-HR" sz="3200"/>
              <a:t>Tijekom Domovinskog rata nastava se normalno održavala</a:t>
            </a:r>
            <a:endParaRPr lang="en-US" sz="3200"/>
          </a:p>
          <a:p>
            <a:pPr lvl="0">
              <a:lnSpc>
                <a:spcPct val="80000"/>
              </a:lnSpc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Berl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762</TotalTime>
  <Words>396</Words>
  <Application>Microsoft Office PowerPoint</Application>
  <PresentationFormat>Široki zaslon</PresentationFormat>
  <Paragraphs>84</Paragraphs>
  <Slides>17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Lucida Handwriting</vt:lpstr>
      <vt:lpstr>Trebuchet MS</vt:lpstr>
      <vt:lpstr>Wingdings</vt:lpstr>
      <vt:lpstr>Wingdings 3</vt:lpstr>
      <vt:lpstr>Berlin</vt:lpstr>
      <vt:lpstr>Faseta</vt:lpstr>
      <vt:lpstr>OSNOVNA ŠKOLA  MATE LOVRAKA</vt:lpstr>
      <vt:lpstr>Osnovna škola Mate Lovraka</vt:lpstr>
      <vt:lpstr>OSNUTAK ŠKOLE</vt:lpstr>
      <vt:lpstr>ISTOČNA ZGRADA</vt:lpstr>
      <vt:lpstr>POUČAVANJE I USTROJSTVO</vt:lpstr>
      <vt:lpstr>ZAPADNA ZGRADA</vt:lpstr>
      <vt:lpstr>PRVA POLOVICA 20. STOLJEĆA</vt:lpstr>
      <vt:lpstr>PowerPoint prezentacija</vt:lpstr>
      <vt:lpstr>NAKON DRUGOG SVIJETSKOG RATA</vt:lpstr>
      <vt:lpstr>         Mato Lovrak</vt:lpstr>
      <vt:lpstr>Mato Lovrak sa svojim učenicima</vt:lpstr>
      <vt:lpstr>Pismo M. Lovraka</vt:lpstr>
      <vt:lpstr>Škola danas</vt:lpstr>
      <vt:lpstr>ŠKOLA DANAS</vt:lpstr>
      <vt:lpstr>Boravak</vt:lpstr>
      <vt:lpstr>Školska kuhinja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Mate Lovraka</dc:title>
  <dc:creator>Matija</dc:creator>
  <cp:lastModifiedBy>Sonja Vidalin</cp:lastModifiedBy>
  <cp:revision>31</cp:revision>
  <dcterms:created xsi:type="dcterms:W3CDTF">2019-04-14T14:22:55Z</dcterms:created>
  <dcterms:modified xsi:type="dcterms:W3CDTF">2019-05-20T12:02:01Z</dcterms:modified>
</cp:coreProperties>
</file>